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56" r:id="rId3"/>
    <p:sldId id="292" r:id="rId4"/>
    <p:sldId id="257" r:id="rId5"/>
    <p:sldId id="263" r:id="rId6"/>
    <p:sldId id="277" r:id="rId7"/>
    <p:sldId id="301" r:id="rId8"/>
    <p:sldId id="313" r:id="rId9"/>
    <p:sldId id="300" r:id="rId10"/>
    <p:sldId id="299" r:id="rId11"/>
    <p:sldId id="302" r:id="rId12"/>
    <p:sldId id="291" r:id="rId13"/>
    <p:sldId id="303" r:id="rId14"/>
    <p:sldId id="304" r:id="rId15"/>
    <p:sldId id="307" r:id="rId16"/>
    <p:sldId id="311" r:id="rId17"/>
    <p:sldId id="312" r:id="rId18"/>
    <p:sldId id="308" r:id="rId19"/>
    <p:sldId id="309" r:id="rId20"/>
    <p:sldId id="306" r:id="rId21"/>
    <p:sldId id="289" r:id="rId22"/>
    <p:sldId id="278" r:id="rId23"/>
    <p:sldId id="271" r:id="rId24"/>
    <p:sldId id="296" r:id="rId25"/>
    <p:sldId id="31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96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418" autoAdjust="0"/>
  </p:normalViewPr>
  <p:slideViewPr>
    <p:cSldViewPr snapToObjects="1">
      <p:cViewPr varScale="1">
        <p:scale>
          <a:sx n="86" d="100"/>
          <a:sy n="86" d="100"/>
        </p:scale>
        <p:origin x="33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8ACB-6F20-4BAD-A9C9-C5397D2075E0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697C-34FE-4BEC-AAEE-358DD7200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37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7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59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19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83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97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697C-34FE-4BEC-AAEE-358DD7200D4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0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9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36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73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23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70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pt\AppData\Local\Microsoft\Windows\INetCache\IE\GZHOQY6O\MP900442379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sz="54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 om de stijl te bewerken</a:t>
            </a:r>
            <a:endParaRPr lang="en-GB" sz="54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EAEAEA">
              <a:alpha val="34902"/>
            </a:srgbClr>
          </a:solidFill>
        </p:spPr>
        <p:txBody>
          <a:bodyPr>
            <a:normAutofit/>
          </a:bodyPr>
          <a:lstStyle>
            <a:lvl1pPr>
              <a:spcBef>
                <a:spcPts val="2400"/>
              </a:spcBef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97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770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37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64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41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47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81C2-0979-4AA8-B766-D6AA4B58A1C2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92FA-15CA-43AD-A121-260CEA804F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80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thub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" y="6174"/>
            <a:ext cx="9112718" cy="6845652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467544" y="5229200"/>
            <a:ext cx="8226290" cy="972000"/>
            <a:chOff x="467544" y="5229200"/>
            <a:chExt cx="8226290" cy="972000"/>
          </a:xfrm>
          <a:solidFill>
            <a:schemeClr val="bg1"/>
          </a:solidFill>
        </p:grpSpPr>
        <p:sp>
          <p:nvSpPr>
            <p:cNvPr id="8" name="Textfeld 7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  <a:grpFill/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  <a:grpFill/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  <a:grpFill/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  <a:grpFill/>
          </p:spPr>
        </p:pic>
      </p:grpSp>
      <p:sp>
        <p:nvSpPr>
          <p:cNvPr id="13" name="Titel 1"/>
          <p:cNvSpPr txBox="1">
            <a:spLocks/>
          </p:cNvSpPr>
          <p:nvPr/>
        </p:nvSpPr>
        <p:spPr>
          <a:xfrm>
            <a:off x="409352" y="188639"/>
            <a:ext cx="8229600" cy="235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dirty="0" smtClean="0">
                <a:solidFill>
                  <a:schemeClr val="bg1"/>
                </a:solidFill>
                <a:latin typeface="Rockwell" panose="02060603020205020403" pitchFamily="18" charset="0"/>
              </a:rPr>
              <a:t>Ernst Peter Tamminga</a:t>
            </a:r>
            <a:br>
              <a:rPr lang="de-DE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de-DE" dirty="0">
                <a:solidFill>
                  <a:schemeClr val="bg1"/>
                </a:solidFill>
                <a:latin typeface="Rockwell" panose="02060603020205020403" pitchFamily="18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de-DE" dirty="0" err="1">
                <a:solidFill>
                  <a:schemeClr val="bg1"/>
                </a:solidFill>
                <a:latin typeface="Rockwell" panose="02060603020205020403" pitchFamily="18" charset="0"/>
              </a:rPr>
              <a:t>Get</a:t>
            </a:r>
            <a:r>
              <a:rPr lang="de-DE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Rockwell" panose="02060603020205020403" pitchFamily="18" charset="0"/>
              </a:rPr>
              <a:t>started</a:t>
            </a:r>
            <a:r>
              <a:rPr lang="de-DE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Rockwell" panose="02060603020205020403" pitchFamily="18" charset="0"/>
              </a:rPr>
              <a:t>with</a:t>
            </a:r>
            <a:r>
              <a:rPr lang="de-DE" dirty="0">
                <a:solidFill>
                  <a:schemeClr val="bg1"/>
                </a:solidFill>
                <a:latin typeface="Rockwell" panose="02060603020205020403" pitchFamily="18" charset="0"/>
              </a:rPr>
              <a:t> GitHub</a:t>
            </a: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2268538" y="2708275"/>
            <a:ext cx="6370637" cy="9367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dirty="0" smtClean="0">
                <a:solidFill>
                  <a:schemeClr val="bg1"/>
                </a:solidFill>
                <a:latin typeface="Rockwell" panose="02060603020205020403" pitchFamily="18" charset="0"/>
              </a:rPr>
              <a:t>XCESS </a:t>
            </a:r>
            <a:r>
              <a:rPr lang="de-DE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expertise</a:t>
            </a:r>
            <a:r>
              <a:rPr lang="de-DE" dirty="0" smtClean="0">
                <a:solidFill>
                  <a:schemeClr val="bg1"/>
                </a:solidFill>
                <a:latin typeface="Rockwell" panose="02060603020205020403" pitchFamily="18" charset="0"/>
              </a:rPr>
              <a:t> center b.v.</a:t>
            </a:r>
            <a:br>
              <a:rPr lang="de-DE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de-DE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Netherlands</a:t>
            </a:r>
            <a:endParaRPr lang="de-DE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your module on GitHub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 </a:t>
            </a:r>
            <a:r>
              <a:rPr lang="en-GB" b="1" u="sng" dirty="0" smtClean="0"/>
              <a:t>repository</a:t>
            </a:r>
            <a:r>
              <a:rPr lang="en-GB" dirty="0" smtClean="0"/>
              <a:t> on GitHub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/>
              <a:t>Clone</a:t>
            </a:r>
            <a:r>
              <a:rPr lang="en-GB" dirty="0" smtClean="0"/>
              <a:t> this repo to a folder on your local drive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all files from your module to that folder</a:t>
            </a:r>
          </a:p>
          <a:p>
            <a:pPr marL="914400" lvl="1" indent="-514350"/>
            <a:r>
              <a:rPr lang="en-GB" b="1" u="sng" dirty="0" smtClean="0"/>
              <a:t>Stage</a:t>
            </a:r>
            <a:r>
              <a:rPr lang="en-GB" dirty="0" smtClean="0"/>
              <a:t> the (new) files to your local repo</a:t>
            </a:r>
          </a:p>
          <a:p>
            <a:pPr marL="914400" lvl="1" indent="-514350"/>
            <a:r>
              <a:rPr lang="en-GB" b="1" u="sng" dirty="0" smtClean="0"/>
              <a:t>Commit</a:t>
            </a:r>
            <a:r>
              <a:rPr lang="en-GB" dirty="0" smtClean="0"/>
              <a:t> the changes to your local repo</a:t>
            </a:r>
          </a:p>
          <a:p>
            <a:pPr marL="514350" indent="-514350"/>
            <a:r>
              <a:rPr lang="en-GB" b="1" u="sng" dirty="0" smtClean="0"/>
              <a:t>Push</a:t>
            </a:r>
            <a:r>
              <a:rPr lang="en-GB" dirty="0" smtClean="0"/>
              <a:t> the commit to the GitHub repo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39145" y="1916832"/>
            <a:ext cx="586570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16600" b="1" dirty="0" smtClean="0">
                <a:ln/>
                <a:solidFill>
                  <a:schemeClr val="accent6"/>
                </a:solidFill>
              </a:rPr>
              <a:t>DEMO</a:t>
            </a:r>
            <a:endParaRPr lang="nl-NL" sz="16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your module on GitHub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pt\Pictures\Geek and Poke\2012-02-01-Geek and P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5017"/>
            <a:ext cx="4248472" cy="67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Get your Copy of </a:t>
            </a:r>
            <a:br>
              <a:rPr lang="en-GB" smtClean="0"/>
            </a:br>
            <a:r>
              <a:rPr lang="en-GB" smtClean="0"/>
              <a:t>an Existing module on GitHub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Use Git(Hub) as source control and source sharing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2743903"/>
            <a:ext cx="8050088" cy="879475"/>
          </a:xfrm>
        </p:spPr>
        <p:txBody>
          <a:bodyPr/>
          <a:lstStyle/>
          <a:p>
            <a:r>
              <a:rPr lang="en-GB" dirty="0" smtClean="0"/>
              <a:t>GitHub</a:t>
            </a:r>
            <a:endParaRPr lang="en-GB" dirty="0"/>
          </a:p>
        </p:txBody>
      </p:sp>
      <p:sp>
        <p:nvSpPr>
          <p:cNvPr id="13" name="U-vormige pijl 12"/>
          <p:cNvSpPr/>
          <p:nvPr/>
        </p:nvSpPr>
        <p:spPr>
          <a:xfrm rot="6086566">
            <a:off x="6623970" y="4913112"/>
            <a:ext cx="994997" cy="103365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4381549" y="1124744"/>
            <a:ext cx="252028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GitHub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“Orgin”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4388983" y="4221088"/>
            <a:ext cx="2520280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Local</a:t>
            </a:r>
            <a:r>
              <a:rPr lang="nl-NL" sz="2800" b="1" dirty="0" smtClean="0">
                <a:solidFill>
                  <a:schemeClr val="tx1"/>
                </a:solidFill>
              </a:rPr>
              <a:t/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endParaRPr lang="nl-NL" sz="2800" b="1" dirty="0">
              <a:solidFill>
                <a:schemeClr val="tx1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79512" y="3717032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4597573" y="2996952"/>
            <a:ext cx="0" cy="1512168"/>
          </a:xfrm>
          <a:prstGeom prst="straightConnector1">
            <a:avLst/>
          </a:prstGeom>
          <a:ln w="76200">
            <a:solidFill>
              <a:schemeClr val="accent6"/>
            </a:solidFill>
            <a:prstDash val="sysDash"/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4669582" y="3284984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6"/>
                </a:solidFill>
              </a:rPr>
              <a:t>Clone</a:t>
            </a:r>
            <a:endParaRPr lang="nl-NL" sz="2400" b="1" dirty="0">
              <a:solidFill>
                <a:schemeClr val="accent6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6804248" y="2988531"/>
            <a:ext cx="0" cy="1512168"/>
          </a:xfrm>
          <a:prstGeom prst="straightConnector1">
            <a:avLst/>
          </a:prstGeom>
          <a:ln w="76200">
            <a:solidFill>
              <a:schemeClr val="accent2"/>
            </a:solidFill>
            <a:prstDash val="sysDash"/>
            <a:headEnd type="stealth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876257" y="3903439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2"/>
                </a:solidFill>
              </a:rPr>
              <a:t>Push</a:t>
            </a:r>
            <a:endParaRPr lang="nl-NL" sz="2400" b="1" dirty="0">
              <a:solidFill>
                <a:schemeClr val="accent2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726723" y="4968275"/>
            <a:ext cx="123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1"/>
                </a:solidFill>
              </a:rPr>
              <a:t>Edit</a:t>
            </a:r>
            <a:br>
              <a:rPr lang="nl-NL" sz="2400" b="1" dirty="0" smtClean="0">
                <a:solidFill>
                  <a:schemeClr val="accent1"/>
                </a:solidFill>
              </a:rPr>
            </a:br>
            <a:r>
              <a:rPr lang="nl-NL" sz="2400" b="1" dirty="0" smtClean="0">
                <a:solidFill>
                  <a:schemeClr val="accent1"/>
                </a:solidFill>
              </a:rPr>
              <a:t>Stage</a:t>
            </a:r>
            <a:br>
              <a:rPr lang="nl-NL" sz="2400" b="1" dirty="0" smtClean="0">
                <a:solidFill>
                  <a:schemeClr val="accent1"/>
                </a:solidFill>
              </a:rPr>
            </a:br>
            <a:r>
              <a:rPr lang="nl-NL" sz="2400" b="1" dirty="0" smtClean="0">
                <a:solidFill>
                  <a:schemeClr val="accent1"/>
                </a:solidFill>
              </a:rPr>
              <a:t>Commit</a:t>
            </a:r>
            <a:endParaRPr lang="nl-NL" sz="2400" b="1" dirty="0">
              <a:solidFill>
                <a:schemeClr val="accent1"/>
              </a:solidFill>
            </a:endParaRPr>
          </a:p>
        </p:txBody>
      </p:sp>
      <p:sp>
        <p:nvSpPr>
          <p:cNvPr id="3" name="Ovaal 2"/>
          <p:cNvSpPr/>
          <p:nvPr/>
        </p:nvSpPr>
        <p:spPr>
          <a:xfrm>
            <a:off x="2575306" y="1839937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376873" y="4298748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179512" y="3749583"/>
            <a:ext cx="8050088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Your disk</a:t>
            </a:r>
            <a:endParaRPr lang="nl-NL" dirty="0"/>
          </a:p>
        </p:txBody>
      </p:sp>
      <p:sp>
        <p:nvSpPr>
          <p:cNvPr id="19" name="Ovaal 18"/>
          <p:cNvSpPr/>
          <p:nvPr/>
        </p:nvSpPr>
        <p:spPr>
          <a:xfrm>
            <a:off x="179512" y="116632"/>
            <a:ext cx="2592288" cy="23030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GitHub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original</a:t>
            </a:r>
            <a:r>
              <a:rPr lang="nl-NL" sz="2800" b="1" dirty="0">
                <a:solidFill>
                  <a:schemeClr val="tx1"/>
                </a:solidFill>
              </a:rPr>
              <a:t/>
            </a:r>
            <a:br>
              <a:rPr lang="nl-NL" sz="2800" b="1" dirty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endParaRPr lang="nl-NL" sz="2800" b="1" dirty="0">
              <a:solidFill>
                <a:schemeClr val="tx1"/>
              </a:solidFill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2863338" y="1700808"/>
            <a:ext cx="1420630" cy="38729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029876" y="1302217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75000"/>
                  </a:schemeClr>
                </a:solidFill>
              </a:rPr>
              <a:t>Fork</a:t>
            </a:r>
            <a:endParaRPr lang="nl-NL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0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10" grpId="0"/>
      <p:bldP spid="12" grpId="0"/>
      <p:bldP spid="14" grpId="0"/>
      <p:bldP spid="3" grpId="0" animBg="1"/>
      <p:bldP spid="15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your copy of a module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 smtClean="0"/>
              <a:t>Fork</a:t>
            </a:r>
            <a:r>
              <a:rPr lang="en-GB" dirty="0" smtClean="0"/>
              <a:t> the repository on GitHub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the usual things</a:t>
            </a:r>
          </a:p>
          <a:p>
            <a:pPr lvl="1"/>
            <a:r>
              <a:rPr lang="en-GB" dirty="0" smtClean="0"/>
              <a:t>Clone this repo to a folder on your local drive</a:t>
            </a:r>
          </a:p>
          <a:p>
            <a:pPr lvl="1"/>
            <a:r>
              <a:rPr lang="en-GB" dirty="0" smtClean="0"/>
              <a:t>Create a branch on your local repo</a:t>
            </a:r>
          </a:p>
          <a:p>
            <a:pPr lvl="1"/>
            <a:r>
              <a:rPr lang="en-GB" dirty="0" smtClean="0"/>
              <a:t>Make your changes: Edit, Stage, Commit</a:t>
            </a:r>
          </a:p>
          <a:p>
            <a:pPr lvl="1"/>
            <a:r>
              <a:rPr lang="en-GB" dirty="0" smtClean="0"/>
              <a:t>Push the commit to your GitHub repo</a:t>
            </a:r>
          </a:p>
        </p:txBody>
      </p:sp>
    </p:spTree>
    <p:extLst>
      <p:ext uri="{BB962C8B-B14F-4D97-AF65-F5344CB8AC3E}">
        <p14:creationId xmlns:p14="http://schemas.microsoft.com/office/powerpoint/2010/main" val="346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39145" y="1916832"/>
            <a:ext cx="586570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16600" b="1" dirty="0" smtClean="0">
                <a:ln/>
                <a:solidFill>
                  <a:schemeClr val="accent6"/>
                </a:solidFill>
              </a:rPr>
              <a:t>DEMO</a:t>
            </a:r>
            <a:endParaRPr lang="nl-NL" sz="16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your copy of a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improvements back</a:t>
            </a:r>
            <a:br>
              <a:rPr lang="en-GB" dirty="0" smtClean="0"/>
            </a:br>
            <a:r>
              <a:rPr lang="en-GB" dirty="0" smtClean="0"/>
              <a:t>to the original module owner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your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improvements back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/>
              <a:t>Fork</a:t>
            </a:r>
            <a:r>
              <a:rPr lang="en-GB" dirty="0"/>
              <a:t> the repository on GitHub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 the usual things</a:t>
            </a:r>
          </a:p>
          <a:p>
            <a:pPr lvl="1"/>
            <a:r>
              <a:rPr lang="en-GB" dirty="0"/>
              <a:t>Clone this repo to a folder on your local drive</a:t>
            </a:r>
          </a:p>
          <a:p>
            <a:pPr lvl="1"/>
            <a:r>
              <a:rPr lang="en-GB" dirty="0"/>
              <a:t>Create a branch on your local repo</a:t>
            </a:r>
          </a:p>
          <a:p>
            <a:pPr lvl="1"/>
            <a:r>
              <a:rPr lang="en-GB" dirty="0"/>
              <a:t>Make your changes: Edit, Stage, Commit</a:t>
            </a:r>
          </a:p>
          <a:p>
            <a:pPr lvl="1"/>
            <a:r>
              <a:rPr lang="en-GB" dirty="0"/>
              <a:t>Push the commit to your GitHub repo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the original repo as </a:t>
            </a:r>
            <a:r>
              <a:rPr lang="en-GB" b="1" u="sng" dirty="0" smtClean="0"/>
              <a:t>UpStream</a:t>
            </a:r>
            <a:r>
              <a:rPr lang="en-GB" dirty="0" smtClean="0"/>
              <a:t> repo (once</a:t>
            </a:r>
            <a:r>
              <a:rPr lang="en-GB" dirty="0" smtClean="0"/>
              <a:t>) </a:t>
            </a:r>
            <a:r>
              <a:rPr lang="en-US" dirty="0"/>
              <a:t>and </a:t>
            </a:r>
            <a:r>
              <a:rPr lang="en-US" b="1" u="sng" dirty="0"/>
              <a:t>fetch </a:t>
            </a:r>
            <a:r>
              <a:rPr lang="en-US" dirty="0"/>
              <a:t>the latest </a:t>
            </a:r>
            <a:r>
              <a:rPr lang="en-US" dirty="0" smtClean="0"/>
              <a:t>changes</a:t>
            </a:r>
            <a:endParaRPr lang="en-GB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</a:t>
            </a:r>
            <a:r>
              <a:rPr lang="en-GB" dirty="0" smtClean="0"/>
              <a:t>a </a:t>
            </a:r>
            <a:r>
              <a:rPr lang="en-GB" b="1" u="sng" dirty="0" smtClean="0"/>
              <a:t>Pull request</a:t>
            </a:r>
            <a:r>
              <a:rPr lang="en-GB" dirty="0" smtClean="0"/>
              <a:t> for the UpStream repo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2743903"/>
            <a:ext cx="8050088" cy="879475"/>
          </a:xfrm>
        </p:spPr>
        <p:txBody>
          <a:bodyPr/>
          <a:lstStyle/>
          <a:p>
            <a:r>
              <a:rPr lang="en-GB" dirty="0" smtClean="0"/>
              <a:t>GitHub</a:t>
            </a:r>
            <a:endParaRPr lang="en-GB" dirty="0"/>
          </a:p>
        </p:txBody>
      </p:sp>
      <p:sp>
        <p:nvSpPr>
          <p:cNvPr id="5" name="Ovaal 4"/>
          <p:cNvSpPr/>
          <p:nvPr/>
        </p:nvSpPr>
        <p:spPr>
          <a:xfrm>
            <a:off x="4572000" y="4221088"/>
            <a:ext cx="2520280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Local</a:t>
            </a:r>
            <a:r>
              <a:rPr lang="nl-NL" sz="2800" b="1" dirty="0" smtClean="0">
                <a:solidFill>
                  <a:schemeClr val="tx1"/>
                </a:solidFill>
              </a:rPr>
              <a:t/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endParaRPr lang="nl-NL" sz="2800" b="1" dirty="0">
              <a:solidFill>
                <a:schemeClr val="tx1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79512" y="3717032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al 15"/>
          <p:cNvSpPr/>
          <p:nvPr/>
        </p:nvSpPr>
        <p:spPr>
          <a:xfrm>
            <a:off x="2646911" y="4260743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179512" y="3749583"/>
            <a:ext cx="8050088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Your disk</a:t>
            </a:r>
            <a:endParaRPr lang="nl-NL" dirty="0"/>
          </a:p>
        </p:txBody>
      </p:sp>
      <p:sp>
        <p:nvSpPr>
          <p:cNvPr id="19" name="Ovaal 18"/>
          <p:cNvSpPr/>
          <p:nvPr/>
        </p:nvSpPr>
        <p:spPr>
          <a:xfrm>
            <a:off x="107503" y="116632"/>
            <a:ext cx="2850093" cy="25336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GitHub</a:t>
            </a:r>
            <a:r>
              <a:rPr lang="nl-NL" sz="2800" b="1" dirty="0">
                <a:solidFill>
                  <a:schemeClr val="tx1"/>
                </a:solidFill>
              </a:rPr>
              <a:t/>
            </a:r>
            <a:br>
              <a:rPr lang="nl-NL" sz="2800" b="1" dirty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“</a:t>
            </a:r>
            <a:r>
              <a:rPr lang="nl-NL" sz="2800" b="1" dirty="0" err="1" smtClean="0">
                <a:solidFill>
                  <a:schemeClr val="tx1"/>
                </a:solidFill>
              </a:rPr>
              <a:t>UpStream</a:t>
            </a:r>
            <a:r>
              <a:rPr lang="nl-NL" sz="2800" b="1" dirty="0" smtClean="0">
                <a:solidFill>
                  <a:schemeClr val="tx1"/>
                </a:solidFill>
              </a:rPr>
              <a:t>”</a:t>
            </a:r>
            <a:endParaRPr lang="nl-NL" sz="2800" b="1" dirty="0">
              <a:solidFill>
                <a:schemeClr val="tx1"/>
              </a:solidFill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 flipH="1" flipV="1">
            <a:off x="2191334" y="2605161"/>
            <a:ext cx="2152835" cy="2475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2435698" y="4849705"/>
            <a:ext cx="18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75000"/>
                  </a:schemeClr>
                </a:solidFill>
              </a:rPr>
              <a:t>UpStream</a:t>
            </a:r>
            <a:endParaRPr lang="nl-NL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3381541" y="620552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934943" y="1229767"/>
            <a:ext cx="18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Pull Request</a:t>
            </a:r>
            <a:endParaRPr lang="nl-NL" sz="2400" b="1" dirty="0">
              <a:solidFill>
                <a:srgbClr val="7030A0"/>
              </a:solidFill>
            </a:endParaRPr>
          </a:p>
        </p:txBody>
      </p:sp>
      <p:cxnSp>
        <p:nvCxnSpPr>
          <p:cNvPr id="27" name="Gekromde verbindingslijn 26"/>
          <p:cNvCxnSpPr>
            <a:stCxn id="5" idx="0"/>
          </p:cNvCxnSpPr>
          <p:nvPr/>
        </p:nvCxnSpPr>
        <p:spPr>
          <a:xfrm rot="16200000" flipV="1">
            <a:off x="3182551" y="1571499"/>
            <a:ext cx="2424633" cy="2874546"/>
          </a:xfrm>
          <a:prstGeom prst="curvedConnector2">
            <a:avLst/>
          </a:prstGeom>
          <a:ln w="76200"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Ovaal 3"/>
          <p:cNvSpPr/>
          <p:nvPr/>
        </p:nvSpPr>
        <p:spPr>
          <a:xfrm>
            <a:off x="4564566" y="1124744"/>
            <a:ext cx="2520280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GitHub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“Orgin”</a:t>
            </a:r>
            <a:endParaRPr lang="nl-N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6" grpId="0"/>
      <p:bldP spid="29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8752" y="5343351"/>
            <a:ext cx="7772400" cy="118199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noProof="0" dirty="0" smtClean="0">
                <a:solidFill>
                  <a:schemeClr val="tx2"/>
                </a:solidFill>
              </a:rPr>
              <a:t>Get started with GitHub</a:t>
            </a:r>
            <a:endParaRPr lang="en-GB" sz="5400" noProof="0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33428"/>
            <a:ext cx="6400800" cy="1752600"/>
          </a:xfrm>
        </p:spPr>
        <p:txBody>
          <a:bodyPr/>
          <a:lstStyle/>
          <a:p>
            <a:endParaRPr lang="en-GB" noProof="0" dirty="0"/>
          </a:p>
        </p:txBody>
      </p:sp>
      <p:pic>
        <p:nvPicPr>
          <p:cNvPr id="1028" name="Picture 4" descr="http://readnwrite.in/wp-content/uploads/2013/09/githu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5071" r="9920"/>
          <a:stretch/>
        </p:blipFill>
        <p:spPr bwMode="auto">
          <a:xfrm>
            <a:off x="890857" y="329650"/>
            <a:ext cx="7315201" cy="50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39145" y="1916832"/>
            <a:ext cx="586570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16600" b="1" dirty="0" smtClean="0">
                <a:ln/>
                <a:solidFill>
                  <a:schemeClr val="accent6"/>
                </a:solidFill>
              </a:rPr>
              <a:t>DEMO</a:t>
            </a:r>
            <a:endParaRPr lang="nl-NL" sz="16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improvements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pt\Pictures\Geek and Poke\2011-12-23 Geek and P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112568" cy="67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changes for DNNPlatform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 or Create a JIRA issue</a:t>
            </a:r>
          </a:p>
          <a:p>
            <a:r>
              <a:rPr lang="en-GB" dirty="0" smtClean="0"/>
              <a:t>Commit </a:t>
            </a:r>
            <a:r>
              <a:rPr lang="en-GB" dirty="0"/>
              <a:t>y</a:t>
            </a:r>
            <a:r>
              <a:rPr lang="en-GB" dirty="0" smtClean="0"/>
              <a:t>our changes (locally)</a:t>
            </a:r>
          </a:p>
          <a:p>
            <a:r>
              <a:rPr lang="en-GB" dirty="0" smtClean="0"/>
              <a:t>Push the change to your origin</a:t>
            </a:r>
          </a:p>
          <a:p>
            <a:r>
              <a:rPr lang="en-GB" dirty="0" smtClean="0"/>
              <a:t>Create Pull Request for the UpStream (DNNPlatform)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6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Git(Hub) terminology 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Repository (aka Repo)</a:t>
            </a:r>
          </a:p>
          <a:p>
            <a:r>
              <a:rPr lang="en-GB" dirty="0" smtClean="0"/>
              <a:t>Fork</a:t>
            </a:r>
          </a:p>
          <a:p>
            <a:r>
              <a:rPr lang="en-GB" dirty="0" smtClean="0"/>
              <a:t>Clone</a:t>
            </a:r>
          </a:p>
          <a:p>
            <a:r>
              <a:rPr lang="en-GB" dirty="0" smtClean="0"/>
              <a:t>Stage</a:t>
            </a:r>
          </a:p>
          <a:p>
            <a:r>
              <a:rPr lang="en-GB" dirty="0" smtClean="0"/>
              <a:t>Commit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Push</a:t>
            </a:r>
          </a:p>
          <a:p>
            <a:r>
              <a:rPr lang="en-GB" dirty="0" smtClean="0"/>
              <a:t>Pull request</a:t>
            </a:r>
          </a:p>
          <a:p>
            <a:r>
              <a:rPr lang="en-GB" dirty="0" smtClean="0"/>
              <a:t>Origin</a:t>
            </a:r>
          </a:p>
          <a:p>
            <a:r>
              <a:rPr lang="en-GB" dirty="0" smtClean="0"/>
              <a:t>UpStream</a:t>
            </a:r>
            <a:endParaRPr lang="en-GB" dirty="0"/>
          </a:p>
        </p:txBody>
      </p:sp>
      <p:pic>
        <p:nvPicPr>
          <p:cNvPr id="6" name="Picture 4" descr="http://readnwrite.in/wp-content/uploads/2013/09/githu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5071" r="9920"/>
          <a:stretch/>
        </p:blipFill>
        <p:spPr bwMode="auto">
          <a:xfrm>
            <a:off x="2123728" y="3953294"/>
            <a:ext cx="4138114" cy="28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pt\AppData\Local\Microsoft\Windows\INetCache\IE\V7ZNEJNY\MP9004009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" y="0"/>
            <a:ext cx="91102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reached?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9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ept\AppData\Local\Microsoft\Windows\INetCache\IE\VX10923M\MP9004310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59"/>
            <a:ext cx="9144000" cy="61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385" y="620688"/>
            <a:ext cx="7772400" cy="1102146"/>
          </a:xfrm>
        </p:spPr>
        <p:txBody>
          <a:bodyPr/>
          <a:lstStyle/>
          <a:p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</a:t>
            </a:r>
            <a:r>
              <a:rPr lang="en-GB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Assistance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07504" y="5157193"/>
            <a:ext cx="8856984" cy="792088"/>
          </a:xfrm>
          <a:solidFill>
            <a:srgbClr val="777777">
              <a:alpha val="49804"/>
            </a:srgb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 = Open Source = Community = Contributing = Sharing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jdelijke aanduiding voor tekst 4"/>
          <p:cNvSpPr txBox="1">
            <a:spLocks/>
          </p:cNvSpPr>
          <p:nvPr/>
        </p:nvSpPr>
        <p:spPr>
          <a:xfrm>
            <a:off x="4290388" y="2564904"/>
            <a:ext cx="4674100" cy="2332362"/>
          </a:xfrm>
          <a:prstGeom prst="rect">
            <a:avLst/>
          </a:prstGeom>
          <a:solidFill>
            <a:srgbClr val="777777">
              <a:alpha val="4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DNN.Events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DNN.FAQ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DNN.Reports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DNNSoftware.com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7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Pull request</a:t>
            </a:r>
            <a:endParaRPr lang="en-GB" dirty="0"/>
          </a:p>
        </p:txBody>
      </p:sp>
      <p:pic>
        <p:nvPicPr>
          <p:cNvPr id="6" name="Picture 2" descr="C:\Users\ept\AppData\Local\Microsoft\Windows\INetCache\IE\RFCCURL7\MP9004003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" y="260648"/>
            <a:ext cx="7671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Objectives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Put your module on GitHub</a:t>
            </a:r>
          </a:p>
          <a:p>
            <a:pPr lvl="1"/>
            <a:r>
              <a:rPr lang="en-GB" noProof="0" dirty="0" smtClean="0"/>
              <a:t>And share!</a:t>
            </a:r>
          </a:p>
          <a:p>
            <a:r>
              <a:rPr lang="en-GB" noProof="0" dirty="0" smtClean="0"/>
              <a:t>Get YOUR copy of an existing module</a:t>
            </a:r>
          </a:p>
          <a:p>
            <a:pPr lvl="1"/>
            <a:r>
              <a:rPr lang="en-GB" noProof="0" dirty="0" smtClean="0"/>
              <a:t>Improve it</a:t>
            </a:r>
          </a:p>
          <a:p>
            <a:pPr lvl="1"/>
            <a:r>
              <a:rPr lang="en-GB" dirty="0" smtClean="0"/>
              <a:t>Give your improvement back</a:t>
            </a:r>
          </a:p>
          <a:p>
            <a:r>
              <a:rPr lang="en-GB" noProof="0" dirty="0" smtClean="0"/>
              <a:t>Learn some Git terminology</a:t>
            </a:r>
          </a:p>
        </p:txBody>
      </p:sp>
      <p:pic>
        <p:nvPicPr>
          <p:cNvPr id="1027" name="Picture 3" descr="C:\Users\ept\AppData\Local\Microsoft\Windows\INetCache\IE\0VKIBO3Y\MP900398869[1]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r="19884"/>
          <a:stretch/>
        </p:blipFill>
        <p:spPr bwMode="auto">
          <a:xfrm>
            <a:off x="5940152" y="3573016"/>
            <a:ext cx="3091992" cy="31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Prerequisites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Account on </a:t>
            </a:r>
            <a:r>
              <a:rPr lang="en-GB" noProof="0" dirty="0" smtClean="0">
                <a:hlinkClick r:id="rId2"/>
              </a:rPr>
              <a:t>www.github.com</a:t>
            </a:r>
            <a:r>
              <a:rPr lang="en-GB" noProof="0" dirty="0" smtClean="0"/>
              <a:t> </a:t>
            </a:r>
          </a:p>
          <a:p>
            <a:r>
              <a:rPr lang="en-GB" noProof="0" dirty="0" smtClean="0"/>
              <a:t>Software</a:t>
            </a:r>
          </a:p>
          <a:p>
            <a:pPr lvl="1"/>
            <a:r>
              <a:rPr lang="en-GB" noProof="0" dirty="0" smtClean="0"/>
              <a:t>SourceTree (Open Source GitHub enhancement)</a:t>
            </a:r>
          </a:p>
          <a:p>
            <a:pPr lvl="1"/>
            <a:r>
              <a:rPr lang="en-GB" noProof="0" dirty="0" smtClean="0"/>
              <a:t>Visual Studio (or any code editor)</a:t>
            </a:r>
          </a:p>
          <a:p>
            <a:r>
              <a:rPr lang="en-GB" dirty="0" smtClean="0"/>
              <a:t>Some source code (module, skin)</a:t>
            </a:r>
          </a:p>
          <a:p>
            <a:pPr lvl="1"/>
            <a:r>
              <a:rPr lang="en-GB" noProof="0" dirty="0" smtClean="0"/>
              <a:t>That you</a:t>
            </a:r>
            <a:r>
              <a:rPr lang="en-GB" dirty="0" smtClean="0"/>
              <a:t> want to share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23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ept\AppData\Local\Microsoft\Windows\INetCache\IE\VX10923M\MP9004310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59"/>
            <a:ext cx="9144000" cy="61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385" y="360759"/>
            <a:ext cx="7772400" cy="1362075"/>
          </a:xfrm>
        </p:spPr>
        <p:txBody>
          <a:bodyPr/>
          <a:lstStyle/>
          <a:p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07504" y="5157193"/>
            <a:ext cx="8856984" cy="792088"/>
          </a:xfrm>
          <a:solidFill>
            <a:srgbClr val="777777">
              <a:alpha val="49804"/>
            </a:srgb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 = Open Source = Community = Contributing = Sharing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your module on GitHub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Git(Hub) as source control and source sharing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Who is already working </a:t>
            </a:r>
            <a:br>
              <a:rPr lang="en-GB" dirty="0" smtClean="0"/>
            </a:br>
            <a:r>
              <a:rPr lang="en-GB" dirty="0" smtClean="0"/>
              <a:t>with GIT(Hub)?</a:t>
            </a:r>
            <a:endParaRPr lang="en-GB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 what do you do with that?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7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3528" y="2743903"/>
            <a:ext cx="8050088" cy="879475"/>
          </a:xfrm>
        </p:spPr>
        <p:txBody>
          <a:bodyPr/>
          <a:lstStyle/>
          <a:p>
            <a:r>
              <a:rPr lang="en-GB" dirty="0" smtClean="0"/>
              <a:t>GitHub</a:t>
            </a:r>
            <a:endParaRPr lang="en-GB" dirty="0"/>
          </a:p>
        </p:txBody>
      </p:sp>
      <p:sp>
        <p:nvSpPr>
          <p:cNvPr id="13" name="U-vormige pijl 12"/>
          <p:cNvSpPr/>
          <p:nvPr/>
        </p:nvSpPr>
        <p:spPr>
          <a:xfrm rot="6086566">
            <a:off x="5399834" y="4913112"/>
            <a:ext cx="994997" cy="103365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3157413" y="1124744"/>
            <a:ext cx="252028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GitHub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“Orgin”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164847" y="4221088"/>
            <a:ext cx="2520280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Local</a:t>
            </a:r>
            <a:r>
              <a:rPr lang="nl-NL" sz="2800" b="1" dirty="0" smtClean="0">
                <a:solidFill>
                  <a:schemeClr val="tx1"/>
                </a:solidFill>
              </a:rPr>
              <a:t/>
            </a:r>
            <a:br>
              <a:rPr lang="nl-NL" sz="2800" b="1" dirty="0" smtClean="0">
                <a:solidFill>
                  <a:schemeClr val="tx1"/>
                </a:solidFill>
              </a:rPr>
            </a:br>
            <a:r>
              <a:rPr lang="nl-NL" sz="2800" b="1" dirty="0" smtClean="0">
                <a:solidFill>
                  <a:schemeClr val="tx1"/>
                </a:solidFill>
              </a:rPr>
              <a:t>Repository</a:t>
            </a:r>
            <a:endParaRPr lang="nl-NL" sz="2800" b="1" dirty="0">
              <a:solidFill>
                <a:schemeClr val="tx1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79512" y="3717032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373437" y="2996952"/>
            <a:ext cx="0" cy="1512168"/>
          </a:xfrm>
          <a:prstGeom prst="straightConnector1">
            <a:avLst/>
          </a:prstGeom>
          <a:ln w="76200">
            <a:solidFill>
              <a:schemeClr val="accent6"/>
            </a:solidFill>
            <a:prstDash val="sysDash"/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445446" y="3284984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6"/>
                </a:solidFill>
              </a:rPr>
              <a:t>Clone</a:t>
            </a:r>
            <a:endParaRPr lang="nl-NL" sz="2400" b="1" dirty="0">
              <a:solidFill>
                <a:schemeClr val="accent6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5580112" y="2988531"/>
            <a:ext cx="0" cy="1512168"/>
          </a:xfrm>
          <a:prstGeom prst="straightConnector1">
            <a:avLst/>
          </a:prstGeom>
          <a:ln w="76200">
            <a:solidFill>
              <a:schemeClr val="accent2"/>
            </a:solidFill>
            <a:prstDash val="sysDash"/>
            <a:headEnd type="stealth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652121" y="3903439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2"/>
                </a:solidFill>
              </a:rPr>
              <a:t>Push</a:t>
            </a:r>
            <a:endParaRPr lang="nl-NL" sz="2400" b="1" dirty="0">
              <a:solidFill>
                <a:schemeClr val="accent2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502587" y="4968275"/>
            <a:ext cx="123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1"/>
                </a:solidFill>
              </a:rPr>
              <a:t>Edit</a:t>
            </a:r>
            <a:br>
              <a:rPr lang="nl-NL" sz="2400" b="1" dirty="0" smtClean="0">
                <a:solidFill>
                  <a:schemeClr val="accent1"/>
                </a:solidFill>
              </a:rPr>
            </a:br>
            <a:r>
              <a:rPr lang="nl-NL" sz="2400" b="1" dirty="0" smtClean="0">
                <a:solidFill>
                  <a:schemeClr val="accent1"/>
                </a:solidFill>
              </a:rPr>
              <a:t>Stage</a:t>
            </a:r>
            <a:br>
              <a:rPr lang="nl-NL" sz="2400" b="1" dirty="0" smtClean="0">
                <a:solidFill>
                  <a:schemeClr val="accent1"/>
                </a:solidFill>
              </a:rPr>
            </a:br>
            <a:r>
              <a:rPr lang="nl-NL" sz="2400" b="1" dirty="0" smtClean="0">
                <a:solidFill>
                  <a:schemeClr val="accent1"/>
                </a:solidFill>
              </a:rPr>
              <a:t>Commit</a:t>
            </a:r>
            <a:endParaRPr lang="nl-NL" sz="2400" b="1" dirty="0">
              <a:solidFill>
                <a:schemeClr val="accent1"/>
              </a:solidFill>
            </a:endParaRPr>
          </a:p>
        </p:txBody>
      </p:sp>
      <p:sp>
        <p:nvSpPr>
          <p:cNvPr id="3" name="Ovaal 2"/>
          <p:cNvSpPr/>
          <p:nvPr/>
        </p:nvSpPr>
        <p:spPr>
          <a:xfrm>
            <a:off x="3338929" y="1124744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2692359" y="4212667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Ovaal 15"/>
          <p:cNvSpPr/>
          <p:nvPr/>
        </p:nvSpPr>
        <p:spPr>
          <a:xfrm>
            <a:off x="5229761" y="5703639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Ovaal 16"/>
          <p:cNvSpPr/>
          <p:nvPr/>
        </p:nvSpPr>
        <p:spPr>
          <a:xfrm>
            <a:off x="5847283" y="2851732"/>
            <a:ext cx="576064" cy="5760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3749583"/>
            <a:ext cx="8050088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Your disk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33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10" grpId="0"/>
      <p:bldP spid="12" grpId="0"/>
      <p:bldP spid="14" grpId="0"/>
      <p:bldP spid="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424</Words>
  <Application>Microsoft Office PowerPoint</Application>
  <PresentationFormat>Diavoorstelling (4:3)</PresentationFormat>
  <Paragraphs>114</Paragraphs>
  <Slides>25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Rockwell</vt:lpstr>
      <vt:lpstr>Kantoorthema</vt:lpstr>
      <vt:lpstr>PowerPoint-presentatie</vt:lpstr>
      <vt:lpstr>Get started with GitHub</vt:lpstr>
      <vt:lpstr>Pull request</vt:lpstr>
      <vt:lpstr>Objectives</vt:lpstr>
      <vt:lpstr>Prerequisites</vt:lpstr>
      <vt:lpstr>Why?</vt:lpstr>
      <vt:lpstr>Put your module on GitHub</vt:lpstr>
      <vt:lpstr>Who is already working  with GIT(Hub)?</vt:lpstr>
      <vt:lpstr>GitHub</vt:lpstr>
      <vt:lpstr>Put your module on GitHub</vt:lpstr>
      <vt:lpstr>Put your module on GitHub</vt:lpstr>
      <vt:lpstr>PowerPoint-presentatie</vt:lpstr>
      <vt:lpstr>Get your Copy of  an Existing module on GitHub</vt:lpstr>
      <vt:lpstr>GitHub</vt:lpstr>
      <vt:lpstr>Get your copy of a module</vt:lpstr>
      <vt:lpstr>Get your copy of a module</vt:lpstr>
      <vt:lpstr>Give improvements back to the original module owner</vt:lpstr>
      <vt:lpstr>Give improvements back</vt:lpstr>
      <vt:lpstr>GitHub</vt:lpstr>
      <vt:lpstr>Give improvements back</vt:lpstr>
      <vt:lpstr>PowerPoint-presentatie</vt:lpstr>
      <vt:lpstr>Submit changes for DNNPlatform</vt:lpstr>
      <vt:lpstr>Git(Hub) terminology </vt:lpstr>
      <vt:lpstr>Goal reached?</vt:lpstr>
      <vt:lpstr>I need some Assistance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DNNPlatform on GitHub</dc:title>
  <dc:creator>Ernst Peter Tamminga</dc:creator>
  <cp:lastModifiedBy>Ernst Peter Tamminga</cp:lastModifiedBy>
  <cp:revision>112</cp:revision>
  <dcterms:created xsi:type="dcterms:W3CDTF">2014-04-04T14:19:27Z</dcterms:created>
  <dcterms:modified xsi:type="dcterms:W3CDTF">2015-05-30T10:01:02Z</dcterms:modified>
</cp:coreProperties>
</file>